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media4.mp4" ContentType="video/mp4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latin typeface="Arial"/>
              </a:rPr>
              <a:t>Д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п</a:t>
            </a:r>
            <a:r>
              <a:rPr b="0" lang="ru-RU" sz="1800" spc="-1" strike="noStrike">
                <a:latin typeface="Arial"/>
              </a:rPr>
              <a:t>р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и 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с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а </a:t>
            </a:r>
            <a:r>
              <a:rPr b="0" lang="ru-RU" sz="1800" spc="-1" strike="noStrike">
                <a:latin typeface="Arial"/>
              </a:rPr>
              <a:t>з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г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щ</a:t>
            </a:r>
            <a:r>
              <a:rPr b="0" lang="ru-RU" sz="1800" spc="-1" strike="noStrike">
                <a:latin typeface="Arial"/>
              </a:rPr>
              <a:t>ё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н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 </a:t>
            </a:r>
            <a:r>
              <a:rPr b="0" lang="ru-RU" sz="1800" spc="-1" strike="noStrike">
                <a:latin typeface="Arial"/>
              </a:rPr>
              <a:t>м</a:t>
            </a:r>
            <a:r>
              <a:rPr b="0" lang="ru-RU" sz="1800" spc="-1" strike="noStrike">
                <a:latin typeface="Arial"/>
              </a:rPr>
              <a:t>ы</a:t>
            </a:r>
            <a:r>
              <a:rPr b="0" lang="ru-RU" sz="1800" spc="-1" strike="noStrike">
                <a:latin typeface="Arial"/>
              </a:rPr>
              <a:t>ш</a:t>
            </a:r>
            <a:r>
              <a:rPr b="0" lang="ru-RU" sz="1800" spc="-1" strike="noStrike">
                <a:latin typeface="Arial"/>
              </a:rPr>
              <a:t>ь</a:t>
            </a:r>
            <a:r>
              <a:rPr b="0" lang="ru-RU" sz="1800" spc="-1" strike="noStrike">
                <a:latin typeface="Arial"/>
              </a:rPr>
              <a:t>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</a:t>
            </a:r>
            <a:r>
              <a:rPr b="0" lang="ru-RU" sz="4400" spc="-1" strike="noStrike">
                <a:latin typeface="Arial"/>
              </a:rPr>
              <a:t>я </a:t>
            </a:r>
            <a:r>
              <a:rPr b="0" lang="ru-RU" sz="4400" spc="-1" strike="noStrike">
                <a:latin typeface="Arial"/>
              </a:rPr>
              <a:t>пр</a:t>
            </a:r>
            <a:r>
              <a:rPr b="0" lang="ru-RU" sz="4400" spc="-1" strike="noStrike">
                <a:latin typeface="Arial"/>
              </a:rPr>
              <a:t>ав</a:t>
            </a:r>
            <a:r>
              <a:rPr b="0" lang="ru-RU" sz="4400" spc="-1" strike="noStrike">
                <a:latin typeface="Arial"/>
              </a:rPr>
              <a:t>ки </a:t>
            </a:r>
            <a:r>
              <a:rPr b="0" lang="ru-RU" sz="4400" spc="-1" strike="noStrike">
                <a:latin typeface="Arial"/>
              </a:rPr>
              <a:t>те</a:t>
            </a:r>
            <a:r>
              <a:rPr b="0" lang="ru-RU" sz="4400" spc="-1" strike="noStrike">
                <a:latin typeface="Arial"/>
              </a:rPr>
              <a:t>кст</a:t>
            </a:r>
            <a:r>
              <a:rPr b="0" lang="ru-RU" sz="4400" spc="-1" strike="noStrike">
                <a:latin typeface="Arial"/>
              </a:rPr>
              <a:t>а </a:t>
            </a:r>
            <a:r>
              <a:rPr b="0" lang="ru-RU" sz="4400" spc="-1" strike="noStrike">
                <a:latin typeface="Arial"/>
              </a:rPr>
              <a:t>заг</a:t>
            </a:r>
            <a:r>
              <a:rPr b="0" lang="ru-RU" sz="4400" spc="-1" strike="noStrike">
                <a:latin typeface="Arial"/>
              </a:rPr>
              <a:t>ла</a:t>
            </a:r>
            <a:r>
              <a:rPr b="0" lang="ru-RU" sz="4400" spc="-1" strike="noStrike">
                <a:latin typeface="Arial"/>
              </a:rPr>
              <a:t>ви</a:t>
            </a:r>
            <a:r>
              <a:rPr b="0" lang="ru-RU" sz="4400" spc="-1" strike="noStrike">
                <a:latin typeface="Arial"/>
              </a:rPr>
              <a:t>я </a:t>
            </a:r>
            <a:r>
              <a:rPr b="0" lang="ru-RU" sz="4400" spc="-1" strike="noStrike">
                <a:latin typeface="Arial"/>
              </a:rPr>
              <a:t>щё</a:t>
            </a:r>
            <a:r>
              <a:rPr b="0" lang="ru-RU" sz="4400" spc="-1" strike="noStrike">
                <a:latin typeface="Arial"/>
              </a:rPr>
              <a:t>лк</a:t>
            </a:r>
            <a:r>
              <a:rPr b="0" lang="ru-RU" sz="4400" spc="-1" strike="noStrike">
                <a:latin typeface="Arial"/>
              </a:rPr>
              <a:t>ни</a:t>
            </a:r>
            <a:r>
              <a:rPr b="0" lang="ru-RU" sz="4400" spc="-1" strike="noStrike">
                <a:latin typeface="Arial"/>
              </a:rPr>
              <a:t>те </a:t>
            </a:r>
            <a:r>
              <a:rPr b="0" lang="ru-RU" sz="4400" spc="-1" strike="noStrike">
                <a:latin typeface="Arial"/>
              </a:rPr>
              <a:t>м</a:t>
            </a:r>
            <a:r>
              <a:rPr b="0" lang="ru-RU" sz="4400" spc="-1" strike="noStrike">
                <a:latin typeface="Arial"/>
              </a:rPr>
              <a:t>ы</a:t>
            </a:r>
            <a:r>
              <a:rPr b="0" lang="ru-RU" sz="4400" spc="-1" strike="noStrike">
                <a:latin typeface="Arial"/>
              </a:rPr>
              <a:t>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4.mp4"/><Relationship Id="rId2" Type="http://schemas.microsoft.com/office/2007/relationships/media" Target="../media/media4.mp4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Chat project</a:t>
            </a:r>
            <a:endParaRPr b="0" lang="ru-RU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4194360"/>
            <a:ext cx="9142920" cy="10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Ksenia Rogova</a:t>
            </a:r>
            <a:endParaRPr b="0" lang="ru-RU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3" descr=""/>
          <p:cNvPicPr/>
          <p:nvPr/>
        </p:nvPicPr>
        <p:blipFill>
          <a:blip r:embed="rId1"/>
          <a:stretch/>
        </p:blipFill>
        <p:spPr>
          <a:xfrm>
            <a:off x="3798720" y="2446200"/>
            <a:ext cx="4555800" cy="28749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Project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838080" y="1786680"/>
            <a:ext cx="7516080" cy="20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Multiplayer chat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CF9056F-F0AA-421D-AEFC-CBD36C1E3B42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Specification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8080" y="2281680"/>
            <a:ext cx="10514520" cy="38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Plain C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Linux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Sockets &amp; Epoll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TCP/IP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Client: netcat or similar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61D4DF-573F-4697-A579-60E137418C58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Client &amp; Server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5C3E379-C977-42D9-A69E-CC0ECABAA417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pic>
        <p:nvPicPr>
          <p:cNvPr id="87" name="Рисунок 4" descr=""/>
          <p:cNvPicPr/>
          <p:nvPr/>
        </p:nvPicPr>
        <p:blipFill>
          <a:blip r:embed="rId1"/>
          <a:stretch/>
        </p:blipFill>
        <p:spPr>
          <a:xfrm>
            <a:off x="1461960" y="1417680"/>
            <a:ext cx="4017600" cy="5015160"/>
          </a:xfrm>
          <a:prstGeom prst="rect">
            <a:avLst/>
          </a:prstGeom>
          <a:ln>
            <a:noFill/>
          </a:ln>
        </p:spPr>
      </p:pic>
      <p:pic>
        <p:nvPicPr>
          <p:cNvPr id="88" name="Рисунок 5" descr=""/>
          <p:cNvPicPr/>
          <p:nvPr/>
        </p:nvPicPr>
        <p:blipFill>
          <a:blip r:embed="rId2"/>
          <a:stretch/>
        </p:blipFill>
        <p:spPr>
          <a:xfrm>
            <a:off x="6711480" y="1283400"/>
            <a:ext cx="4641480" cy="514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Protocol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0D32490-D83D-47E9-860D-944A51046668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04440" y="2920320"/>
            <a:ext cx="163476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977720" y="2045160"/>
            <a:ext cx="175068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2894400" y="2045160"/>
            <a:ext cx="163476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Login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7723080" y="2769120"/>
            <a:ext cx="175068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Common room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9687240" y="4032720"/>
            <a:ext cx="166572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Room Alpha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2854440" y="3596760"/>
            <a:ext cx="163476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Signup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4973040" y="3601800"/>
            <a:ext cx="1750680" cy="7084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Signup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4490640" y="3951720"/>
            <a:ext cx="48168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9" name="CustomShape 11"/>
          <p:cNvSpPr/>
          <p:nvPr/>
        </p:nvSpPr>
        <p:spPr>
          <a:xfrm flipV="1">
            <a:off x="6725160" y="3123360"/>
            <a:ext cx="996840" cy="83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0" name="CustomShape 12"/>
          <p:cNvSpPr/>
          <p:nvPr/>
        </p:nvSpPr>
        <p:spPr>
          <a:xfrm flipH="1" flipV="1" rot="16200000">
            <a:off x="3199680" y="267480"/>
            <a:ext cx="874080" cy="4430160"/>
          </a:xfrm>
          <a:prstGeom prst="curvedConnector3">
            <a:avLst>
              <a:gd name="adj1" fmla="val -26116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1" name="CustomShape 13"/>
          <p:cNvSpPr/>
          <p:nvPr/>
        </p:nvSpPr>
        <p:spPr>
          <a:xfrm flipV="1">
            <a:off x="4530240" y="2397600"/>
            <a:ext cx="44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2" name="CustomShape 14"/>
          <p:cNvSpPr/>
          <p:nvPr/>
        </p:nvSpPr>
        <p:spPr>
          <a:xfrm flipV="1">
            <a:off x="2240640" y="2649960"/>
            <a:ext cx="892440" cy="62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3" name="CustomShape 15"/>
          <p:cNvSpPr/>
          <p:nvPr/>
        </p:nvSpPr>
        <p:spPr>
          <a:xfrm>
            <a:off x="2240640" y="3275280"/>
            <a:ext cx="852480" cy="42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4" name="CustomShape 16"/>
          <p:cNvSpPr/>
          <p:nvPr/>
        </p:nvSpPr>
        <p:spPr>
          <a:xfrm>
            <a:off x="6729480" y="2399760"/>
            <a:ext cx="992160" cy="72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5" name="CustomShape 17"/>
          <p:cNvSpPr/>
          <p:nvPr/>
        </p:nvSpPr>
        <p:spPr>
          <a:xfrm>
            <a:off x="8598960" y="3478680"/>
            <a:ext cx="133128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6" name="CustomShape 18"/>
          <p:cNvSpPr/>
          <p:nvPr/>
        </p:nvSpPr>
        <p:spPr>
          <a:xfrm flipH="1" flipV="1">
            <a:off x="9217440" y="3373920"/>
            <a:ext cx="130104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7" name="CustomShape 19"/>
          <p:cNvSpPr/>
          <p:nvPr/>
        </p:nvSpPr>
        <p:spPr>
          <a:xfrm rot="5400000">
            <a:off x="4935960" y="-33120"/>
            <a:ext cx="150120" cy="7175520"/>
          </a:xfrm>
          <a:prstGeom prst="curvedConnector3">
            <a:avLst>
              <a:gd name="adj1" fmla="val 805840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8" name="CustomShape 20"/>
          <p:cNvSpPr/>
          <p:nvPr/>
        </p:nvSpPr>
        <p:spPr>
          <a:xfrm flipH="1" rot="5400000">
            <a:off x="5171760" y="-119160"/>
            <a:ext cx="1007280" cy="8507520"/>
          </a:xfrm>
          <a:prstGeom prst="curvedConnector3">
            <a:avLst>
              <a:gd name="adj1" fmla="val -32975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9" name="CustomShape 21"/>
          <p:cNvSpPr/>
          <p:nvPr/>
        </p:nvSpPr>
        <p:spPr>
          <a:xfrm rot="19506000">
            <a:off x="2261880" y="2653200"/>
            <a:ext cx="967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0" name="CustomShape 22"/>
          <p:cNvSpPr/>
          <p:nvPr/>
        </p:nvSpPr>
        <p:spPr>
          <a:xfrm>
            <a:off x="4471920" y="2122920"/>
            <a:ext cx="711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name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1" name="CustomShape 23"/>
          <p:cNvSpPr/>
          <p:nvPr/>
        </p:nvSpPr>
        <p:spPr>
          <a:xfrm rot="1581000">
            <a:off x="2397240" y="3323160"/>
            <a:ext cx="967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/signup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2" name="CustomShape 24"/>
          <p:cNvSpPr/>
          <p:nvPr/>
        </p:nvSpPr>
        <p:spPr>
          <a:xfrm>
            <a:off x="4473720" y="3705120"/>
            <a:ext cx="6375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name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3" name="CustomShape 25"/>
          <p:cNvSpPr/>
          <p:nvPr/>
        </p:nvSpPr>
        <p:spPr>
          <a:xfrm rot="2210400">
            <a:off x="6469560" y="2560320"/>
            <a:ext cx="180648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: correct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4" name="CustomShape 26"/>
          <p:cNvSpPr/>
          <p:nvPr/>
        </p:nvSpPr>
        <p:spPr>
          <a:xfrm>
            <a:off x="3142080" y="1584000"/>
            <a:ext cx="24012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: incorrect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5" name="CustomShape 27"/>
          <p:cNvSpPr/>
          <p:nvPr/>
        </p:nvSpPr>
        <p:spPr>
          <a:xfrm rot="19236000">
            <a:off x="6663240" y="3178080"/>
            <a:ext cx="13284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6" name="CustomShape 28"/>
          <p:cNvSpPr/>
          <p:nvPr/>
        </p:nvSpPr>
        <p:spPr>
          <a:xfrm rot="20377800">
            <a:off x="7373880" y="3869640"/>
            <a:ext cx="967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/logout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7" name="CustomShape 29"/>
          <p:cNvSpPr/>
          <p:nvPr/>
        </p:nvSpPr>
        <p:spPr>
          <a:xfrm rot="21344400">
            <a:off x="8473680" y="4547880"/>
            <a:ext cx="967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/logout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8" name="CustomShape 30"/>
          <p:cNvSpPr/>
          <p:nvPr/>
        </p:nvSpPr>
        <p:spPr>
          <a:xfrm rot="1586400">
            <a:off x="9317520" y="3621600"/>
            <a:ext cx="19393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/connect common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19" name="CustomShape 31"/>
          <p:cNvSpPr/>
          <p:nvPr/>
        </p:nvSpPr>
        <p:spPr>
          <a:xfrm rot="1586400">
            <a:off x="8776440" y="3646080"/>
            <a:ext cx="13284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/connect alpha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20" name="CustomShape 32"/>
          <p:cNvSpPr/>
          <p:nvPr/>
        </p:nvSpPr>
        <p:spPr>
          <a:xfrm rot="5400000">
            <a:off x="8621280" y="2572560"/>
            <a:ext cx="38160" cy="431280"/>
          </a:xfrm>
          <a:prstGeom prst="curvedConnector3">
            <a:avLst>
              <a:gd name="adj1" fmla="val -976146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1" name="CustomShape 33"/>
          <p:cNvSpPr/>
          <p:nvPr/>
        </p:nvSpPr>
        <p:spPr>
          <a:xfrm>
            <a:off x="8215920" y="2160000"/>
            <a:ext cx="855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message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22" name="CustomShape 34"/>
          <p:cNvSpPr/>
          <p:nvPr/>
        </p:nvSpPr>
        <p:spPr>
          <a:xfrm rot="5400000">
            <a:off x="10781280" y="4506480"/>
            <a:ext cx="38160" cy="431280"/>
          </a:xfrm>
          <a:prstGeom prst="curvedConnector3">
            <a:avLst>
              <a:gd name="adj1" fmla="val 754128"/>
            </a:avLst>
          </a:pr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3" name="CustomShape 35"/>
          <p:cNvSpPr/>
          <p:nvPr/>
        </p:nvSpPr>
        <p:spPr>
          <a:xfrm>
            <a:off x="10447920" y="4998240"/>
            <a:ext cx="855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message</a:t>
            </a:r>
            <a:endParaRPr b="0" lang="ru-RU" sz="11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Protocol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121EFFF-950B-4EAA-9331-7B4DCDD50C01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graphicFrame>
        <p:nvGraphicFramePr>
          <p:cNvPr id="126" name="Table 3"/>
          <p:cNvGraphicFramePr/>
          <p:nvPr/>
        </p:nvGraphicFramePr>
        <p:xfrm>
          <a:off x="6473520" y="2131200"/>
          <a:ext cx="2365920" cy="2594880"/>
        </p:xfrm>
        <a:graphic>
          <a:graphicData uri="http://schemas.openxmlformats.org/drawingml/2006/table">
            <a:tbl>
              <a:tblPr/>
              <a:tblGrid>
                <a:gridCol w="2366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Commands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/login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/signup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/connect &lt;to&gt;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/help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/roomlist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/logout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7" name="Table 4"/>
          <p:cNvGraphicFramePr/>
          <p:nvPr/>
        </p:nvGraphicFramePr>
        <p:xfrm>
          <a:off x="3171600" y="2115000"/>
          <a:ext cx="2365920" cy="2965680"/>
        </p:xfrm>
        <a:graphic>
          <a:graphicData uri="http://schemas.openxmlformats.org/drawingml/2006/table">
            <a:tbl>
              <a:tblPr/>
              <a:tblGrid>
                <a:gridCol w="2366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States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Start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Login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Password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Signup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Signup password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Common room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Alpha room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6480">
                      <a:solidFill>
                        <a:srgbClr val="a5a5a5"/>
                      </a:solidFill>
                    </a:lnL>
                    <a:lnR w="6480">
                      <a:solidFill>
                        <a:srgbClr val="a5a5a5"/>
                      </a:solidFill>
                    </a:lnR>
                    <a:lnT w="6480">
                      <a:solidFill>
                        <a:srgbClr val="a5a5a5"/>
                      </a:solidFill>
                    </a:lnT>
                    <a:lnB w="6480">
                      <a:solidFill>
                        <a:srgbClr val="a5a5a5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3474BF3-072D-47B8-9AFC-12EA5C2C0625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  <p:pic>
        <p:nvPicPr>
          <p:cNvPr id="12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49280" y="252720"/>
            <a:ext cx="11292840" cy="635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8" dur="60333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9" restart="whenNotActive" nodeType="interactiveSeq" fill="hold">
                <p:childTnLst>
                  <p:par>
                    <p:cTn id="20" fill="hold"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Results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38080" y="1690560"/>
            <a:ext cx="10514520" cy="448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During the project I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Made ‘to-read’ list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Learned plain C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Used Linux for the first time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Made first Git-commit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Wrote my first Makefile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Worked with SQLite</a:t>
            </a:r>
            <a:endParaRPr b="0" lang="ru-RU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Read RFC 1459 (IRC protocol)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617090B-36F2-4282-B97D-CE65BB5E3B62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24" dur="indefinite" restart="never" nodeType="tmRoot">
          <p:childTnLst>
            <p:seq>
              <p:cTn id="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99520" y="2373840"/>
            <a:ext cx="101530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Thanks for your attention!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38080" y="3984840"/>
            <a:ext cx="10514520" cy="21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ksenia.rogova99@gmail.com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1F564A-F399-40DB-BE95-21A00AC872FE}" type="slidenum">
              <a:rPr b="0" lang="ru-RU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26" dur="indefinite" restart="never" nodeType="tmRoot">
          <p:childTnLst>
            <p:seq>
              <p:cTn id="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Application>LibreOffice/6.0.7.3$Linux_X86_64 LibreOffice_project/00m0$Build-3</Application>
  <Words>143</Words>
  <Paragraphs>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2019-03-21T12:12:34Z</dcterms:created>
  <dc:creator>Пользователь Windows</dc:creator>
  <dc:description/>
  <dc:language>ru-RU</dc:language>
  <cp:lastModifiedBy/>
  <dcterms:modified xsi:type="dcterms:W3CDTF">2019-10-27T23:44:32Z</dcterms:modified>
  <cp:revision>36</cp:revision>
  <dc:subject/>
  <dc:title>Midterm meeting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